
<file path=[Content_Types].xml><?xml version="1.0" encoding="utf-8"?>
<Types xmlns="http://schemas.openxmlformats.org/package/2006/content-types">
  <Default ContentType="application/x-fontdata" Extension="fntdata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Palatino Linotype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alatinoLinotype-bold.fntdata"/><Relationship Id="rId10" Type="http://schemas.openxmlformats.org/officeDocument/2006/relationships/font" Target="fonts/PalatinoLinotype-regular.fntdata"/><Relationship Id="rId13" Type="http://schemas.openxmlformats.org/officeDocument/2006/relationships/font" Target="fonts/PalatinoLinotype-boldItalic.fntdata"/><Relationship Id="rId12" Type="http://schemas.openxmlformats.org/officeDocument/2006/relationships/font" Target="fonts/PalatinoLinotype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N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e8ec57c16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e8ec57c16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7e8ec57c16_0_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Palatino Linotype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>
            <a:off x="2334637" y="798973"/>
            <a:ext cx="0" cy="2544756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" name="Google Shape;21;p2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683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  <a:defRPr sz="2200"/>
            </a:lvl3pPr>
            <a:lvl4pPr indent="-355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6" name="Google Shape;26;p3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3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534813" y="1756130"/>
            <a:ext cx="8562580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latino Linotype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534695" y="3806195"/>
            <a:ext cx="8549990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2" name="Google Shape;32;p4"/>
          <p:cNvCxnSpPr/>
          <p:nvPr/>
        </p:nvCxnSpPr>
        <p:spPr>
          <a:xfrm>
            <a:off x="1371687" y="798973"/>
            <a:ext cx="0" cy="284510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4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1534695" y="804889"/>
            <a:ext cx="9520157" cy="10593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1534695" y="2010877"/>
            <a:ext cx="4608576" cy="4042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6454793" y="2017343"/>
            <a:ext cx="4604130" cy="4042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9" name="Google Shape;39;p5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5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1534695" y="804163"/>
            <a:ext cx="9520157" cy="1056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534695" y="2019549"/>
            <a:ext cx="4608576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1534695" y="2824269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6454791" y="2023003"/>
            <a:ext cx="4608576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6454792" y="2821491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48" name="Google Shape;48;p6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6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1534642" y="798973"/>
            <a:ext cx="3183128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latino Linotype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5043714" y="798973"/>
            <a:ext cx="6012470" cy="5260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2" type="body"/>
          </p:nvPr>
        </p:nvSpPr>
        <p:spPr>
          <a:xfrm>
            <a:off x="1534695" y="3205491"/>
            <a:ext cx="3184989" cy="285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55" name="Google Shape;55;p7"/>
          <p:cNvCxnSpPr/>
          <p:nvPr/>
        </p:nvCxnSpPr>
        <p:spPr>
          <a:xfrm>
            <a:off x="1371687" y="798973"/>
            <a:ext cx="0" cy="224711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7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59" name="Google Shape;59;p8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1A1814"/>
                </a:gs>
                <a:gs pos="100000">
                  <a:srgbClr val="1A1814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8"/>
          <p:cNvSpPr txBox="1"/>
          <p:nvPr>
            <p:ph type="title"/>
          </p:nvPr>
        </p:nvSpPr>
        <p:spPr>
          <a:xfrm>
            <a:off x="1535694" y="1129513"/>
            <a:ext cx="5447840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1" type="body"/>
          </p:nvPr>
        </p:nvSpPr>
        <p:spPr>
          <a:xfrm>
            <a:off x="1534695" y="3145992"/>
            <a:ext cx="5440037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65" name="Google Shape;65;p8"/>
          <p:cNvCxnSpPr/>
          <p:nvPr/>
        </p:nvCxnSpPr>
        <p:spPr>
          <a:xfrm>
            <a:off x="1371687" y="798973"/>
            <a:ext cx="0" cy="2161124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8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>
            <a:gsLst>
              <a:gs pos="0">
                <a:srgbClr val="EDEBE7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-2768" l="0" r="0" t="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>
            <a:off x="0" y="6141705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Palatino Linotype"/>
              <a:buNone/>
            </a:pPr>
            <a:r>
              <a:rPr i="1" lang="en-NZ">
                <a:solidFill>
                  <a:schemeClr val="accent1"/>
                </a:solidFill>
              </a:rPr>
              <a:t>Get ready. </a:t>
            </a:r>
            <a:br>
              <a:rPr i="1" lang="en-NZ">
                <a:solidFill>
                  <a:schemeClr val="accent1"/>
                </a:solidFill>
              </a:rPr>
            </a:br>
            <a:r>
              <a:rPr i="1" lang="en-NZ">
                <a:solidFill>
                  <a:schemeClr val="accent1"/>
                </a:solidFill>
              </a:rPr>
              <a:t>Get Agile.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2" name="Google Shape;72;p9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USING AGILE METHODS IN A DIGITAL TECHNOLOGIES CLASSROOM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PART 7: MINIMUM VIABLE PRODUCT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Minimum Viable Product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"/>
              <a:buNone/>
            </a:pPr>
            <a:r>
              <a:rPr b="1" lang="en-NZ" sz="2220"/>
              <a:t>Requirements analysis</a:t>
            </a:r>
            <a:r>
              <a:rPr lang="en-NZ" sz="2220"/>
              <a:t>: 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20"/>
              <a:buChar char="•"/>
            </a:pPr>
            <a:r>
              <a:rPr lang="en-NZ" sz="2220"/>
              <a:t>In each iteration a </a:t>
            </a:r>
            <a:r>
              <a:rPr b="1" lang="en-NZ" sz="2220"/>
              <a:t>minimum viable product</a:t>
            </a:r>
            <a:r>
              <a:rPr lang="en-NZ" sz="2220"/>
              <a:t> (MVP) is defined. 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en-NZ" sz="2220"/>
              <a:t>the concept is borrowed from </a:t>
            </a:r>
            <a:r>
              <a:rPr b="1" lang="en-NZ" sz="2220"/>
              <a:t>Lean Startup</a:t>
            </a:r>
            <a:r>
              <a:rPr lang="en-NZ" sz="2220"/>
              <a:t>. 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20"/>
              <a:buChar char="•"/>
            </a:pPr>
            <a:r>
              <a:rPr lang="en-NZ" sz="2220"/>
              <a:t>A MVP is a new product which allows a team to collect the maximum validated learning about end-user likes (prompting feedback) with the </a:t>
            </a:r>
            <a:r>
              <a:rPr i="1" lang="en-NZ" sz="2220"/>
              <a:t>leas</a:t>
            </a:r>
            <a:r>
              <a:rPr lang="en-NZ" sz="2220"/>
              <a:t>t effort. (from Ries, E.)</a:t>
            </a:r>
            <a:endParaRPr sz="2220"/>
          </a:p>
          <a:p>
            <a:pPr indent="-228600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en-NZ" sz="2220"/>
              <a:t>For example, a website landing page, or an IoT service with the appearance of automation (even if delivered manually behind the scenes) provides an end-users experience that can be observed by the team, or from which feedback can be generated.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Minimum Viable Product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Seeing what users actually do with an outcome is much more reliable than asking people what they would do.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Using information gained, the team continues with development or changes or improvements; or cancels work on the product.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project control list (the “backlog”) guides the iteration process.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list contains a record of all tasks to be performed, including new features to be implemented, and areas of the current solution that require redesign.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Minimum Viable Product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control list is revised in an ongoing manner as a result of the testing and review stage.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List items are developed to be straightforward and modular.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level of design detail developed is not dictated by the iterative approach.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success of an iteration is judged upon the end-user feedback.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focus is on modularity, usability, reliability, efficiency, and the achievement of design goals.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/>
          <p:nvPr>
            <p:ph type="title"/>
          </p:nvPr>
        </p:nvSpPr>
        <p:spPr>
          <a:xfrm>
            <a:off x="1534696" y="804519"/>
            <a:ext cx="9520200" cy="1049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/>
              <a:t>References</a:t>
            </a:r>
            <a:endParaRPr/>
          </a:p>
        </p:txBody>
      </p:sp>
      <p:sp>
        <p:nvSpPr>
          <p:cNvPr id="97" name="Google Shape;97;p13"/>
          <p:cNvSpPr txBox="1"/>
          <p:nvPr>
            <p:ph idx="1" type="body"/>
          </p:nvPr>
        </p:nvSpPr>
        <p:spPr>
          <a:xfrm>
            <a:off x="1534696" y="2015732"/>
            <a:ext cx="9520200" cy="4037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NZ"/>
              <a:t>Ries, E. (2011). </a:t>
            </a:r>
            <a:r>
              <a:rPr i="1" lang="en-NZ"/>
              <a:t>The lean startup: How today's entrepreneurs use continuous innovation to create radically successful businesses.</a:t>
            </a:r>
            <a:r>
              <a:rPr lang="en-NZ"/>
              <a:t> New York: Crown Business.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